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iberation Sans" charset="1" panose="020B0604020202020204"/>
      <p:regular r:id="rId10"/>
    </p:embeddedFont>
    <p:embeddedFont>
      <p:font typeface="Liberation Sans Bold" charset="1" panose="020B0704020202020204"/>
      <p:regular r:id="rId11"/>
    </p:embeddedFont>
    <p:embeddedFont>
      <p:font typeface="Liberation Sans Italics" charset="1" panose="020B0604020202090204"/>
      <p:regular r:id="rId12"/>
    </p:embeddedFont>
    <p:embeddedFont>
      <p:font typeface="Liberation Sans Bold Italics" charset="1" panose="020B0704020202090204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 Light Italics" charset="1" panose="00000400000000000000"/>
      <p:regular r:id="rId19"/>
    </p:embeddedFont>
    <p:embeddedFont>
      <p:font typeface="Open Sauce Medium" charset="1" panose="00000600000000000000"/>
      <p:regular r:id="rId20"/>
    </p:embeddedFont>
    <p:embeddedFont>
      <p:font typeface="Open Sauce Medium Italics" charset="1" panose="00000600000000000000"/>
      <p:regular r:id="rId21"/>
    </p:embeddedFont>
    <p:embeddedFont>
      <p:font typeface="Open Sauce Semi-Bold" charset="1" panose="00000700000000000000"/>
      <p:regular r:id="rId22"/>
    </p:embeddedFont>
    <p:embeddedFont>
      <p:font typeface="Open Sauce Semi-Bold Italics" charset="1" panose="00000700000000000000"/>
      <p:regular r:id="rId23"/>
    </p:embeddedFont>
    <p:embeddedFont>
      <p:font typeface="Open Sauce Heavy" charset="1" panose="00000A00000000000000"/>
      <p:regular r:id="rId24"/>
    </p:embeddedFont>
    <p:embeddedFont>
      <p:font typeface="Open Sauce Heavy Italics" charset="1" panose="00000A00000000000000"/>
      <p:regular r:id="rId25"/>
    </p:embeddedFont>
    <p:embeddedFont>
      <p:font typeface="Ruda" charset="1" panose="02000000000000000000"/>
      <p:regular r:id="rId26"/>
    </p:embeddedFont>
    <p:embeddedFont>
      <p:font typeface="Ruda Bold" charset="1" panose="02000000000000000000"/>
      <p:regular r:id="rId27"/>
    </p:embeddedFont>
    <p:embeddedFont>
      <p:font typeface="Ruda Heavy" charset="1" panose="02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jpeg" Type="http://schemas.openxmlformats.org/officeDocument/2006/relationships/image"/><Relationship Id="rId7" Target="../media/VAF8COWzUHg.mp4" Type="http://schemas.openxmlformats.org/officeDocument/2006/relationships/video"/><Relationship Id="rId8" Target="../media/VAF8COWzUHg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019624"/>
            <a:ext cx="5262214" cy="5262214"/>
          </a:xfrm>
          <a:custGeom>
            <a:avLst/>
            <a:gdLst/>
            <a:ahLst/>
            <a:cxnLst/>
            <a:rect r="r" b="b" t="t" l="l"/>
            <a:pathLst>
              <a:path h="5262214" w="5262214">
                <a:moveTo>
                  <a:pt x="0" y="0"/>
                </a:moveTo>
                <a:lnTo>
                  <a:pt x="5262214" y="0"/>
                </a:lnTo>
                <a:lnTo>
                  <a:pt x="5262214" y="5262214"/>
                </a:lnTo>
                <a:lnTo>
                  <a:pt x="0" y="526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12263" y="-90751"/>
            <a:ext cx="5113837" cy="5113837"/>
          </a:xfrm>
          <a:custGeom>
            <a:avLst/>
            <a:gdLst/>
            <a:ahLst/>
            <a:cxnLst/>
            <a:rect r="r" b="b" t="t" l="l"/>
            <a:pathLst>
              <a:path h="5113837" w="5113837">
                <a:moveTo>
                  <a:pt x="0" y="0"/>
                </a:moveTo>
                <a:lnTo>
                  <a:pt x="5113837" y="0"/>
                </a:lnTo>
                <a:lnTo>
                  <a:pt x="5113837" y="5113837"/>
                </a:lnTo>
                <a:lnTo>
                  <a:pt x="0" y="5113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84900"/>
            <a:ext cx="3177618" cy="504074"/>
            <a:chOff x="0" y="0"/>
            <a:chExt cx="4236824" cy="672099"/>
          </a:xfrm>
        </p:grpSpPr>
        <p:sp>
          <p:nvSpPr>
            <p:cNvPr name="Freeform 5" id="5"/>
            <p:cNvSpPr/>
            <p:nvPr/>
          </p:nvSpPr>
          <p:spPr>
            <a:xfrm flipH="false" flipV="false" rot="5400000">
              <a:off x="45969" y="-45969"/>
              <a:ext cx="672099" cy="764037"/>
            </a:xfrm>
            <a:custGeom>
              <a:avLst/>
              <a:gdLst/>
              <a:ahLst/>
              <a:cxnLst/>
              <a:rect r="r" b="b" t="t" l="l"/>
              <a:pathLst>
                <a:path h="764037" w="672099">
                  <a:moveTo>
                    <a:pt x="0" y="0"/>
                  </a:moveTo>
                  <a:lnTo>
                    <a:pt x="672099" y="0"/>
                  </a:lnTo>
                  <a:lnTo>
                    <a:pt x="672099" y="764037"/>
                  </a:lnTo>
                  <a:lnTo>
                    <a:pt x="0" y="764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90565" y="151355"/>
              <a:ext cx="3146259" cy="340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173"/>
                </a:lnSpc>
              </a:pPr>
              <a:r>
                <a:rPr lang="en-US" sz="1552" spc="46">
                  <a:solidFill>
                    <a:srgbClr val="FFFFFF"/>
                  </a:solidFill>
                  <a:latin typeface="Ruda Heavy"/>
                </a:rPr>
                <a:t>VIR_PIANO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877550" y="3848100"/>
            <a:ext cx="801981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200"/>
              </a:lnSpc>
            </a:pPr>
            <a:r>
              <a:rPr lang="en-US" sz="8500">
                <a:solidFill>
                  <a:srgbClr val="FFFFFF"/>
                </a:solidFill>
                <a:latin typeface="Ruda Heavy"/>
              </a:rPr>
              <a:t>Virtual Piano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6116128"/>
            <a:ext cx="5093827" cy="1047032"/>
            <a:chOff x="0" y="0"/>
            <a:chExt cx="6791769" cy="13960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23154"/>
              <a:ext cx="679176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Ruda Heavy"/>
                </a:rPr>
                <a:t>Cynaptics club IIT Indore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6791769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Liberation Sans"/>
                </a:rPr>
                <a:t>Presented To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84679" y="6639643"/>
            <a:ext cx="4092804" cy="2618657"/>
            <a:chOff x="0" y="0"/>
            <a:chExt cx="5457073" cy="349154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23154"/>
              <a:ext cx="5457073" cy="2768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Ruda Heavy"/>
                </a:rPr>
                <a:t>Srujan </a:t>
              </a:r>
            </a:p>
            <a:p>
              <a:pPr algn="just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Ruda Heavy"/>
                </a:rPr>
                <a:t>Prachi Patil</a:t>
              </a:r>
            </a:p>
            <a:p>
              <a:pPr algn="just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Ruda Heavy"/>
                </a:rPr>
                <a:t>Prkhar Mishra </a:t>
              </a:r>
            </a:p>
            <a:p>
              <a:pPr algn="just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Ruda Heavy"/>
                </a:rPr>
                <a:t>Abhinav Gangil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5457073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Liberation Sans"/>
                </a:rPr>
                <a:t>Presented By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7687393"/>
            <a:ext cx="5093827" cy="1570907"/>
            <a:chOff x="0" y="0"/>
            <a:chExt cx="6791769" cy="209454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23154"/>
              <a:ext cx="6791769" cy="137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Ruda Heavy"/>
                </a:rPr>
                <a:t>Vishnu Jaddipal</a:t>
              </a:r>
            </a:p>
            <a:p>
              <a:pPr algn="just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Ruda Heavy"/>
                </a:rPr>
                <a:t>Samip Shah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679176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Liberation Sans"/>
                </a:rPr>
                <a:t>Mentors -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4327684" y="6326684"/>
            <a:ext cx="3960316" cy="3960316"/>
          </a:xfrm>
          <a:custGeom>
            <a:avLst/>
            <a:gdLst/>
            <a:ahLst/>
            <a:cxnLst/>
            <a:rect r="r" b="b" t="t" l="l"/>
            <a:pathLst>
              <a:path h="3960316" w="3960316">
                <a:moveTo>
                  <a:pt x="3960316" y="0"/>
                </a:moveTo>
                <a:lnTo>
                  <a:pt x="0" y="0"/>
                </a:lnTo>
                <a:lnTo>
                  <a:pt x="0" y="3960316"/>
                </a:lnTo>
                <a:lnTo>
                  <a:pt x="3960316" y="3960316"/>
                </a:lnTo>
                <a:lnTo>
                  <a:pt x="3960316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0" y="8486"/>
            <a:ext cx="2068584" cy="2068584"/>
          </a:xfrm>
          <a:custGeom>
            <a:avLst/>
            <a:gdLst/>
            <a:ahLst/>
            <a:cxnLst/>
            <a:rect r="r" b="b" t="t" l="l"/>
            <a:pathLst>
              <a:path h="2068584" w="2068584">
                <a:moveTo>
                  <a:pt x="0" y="0"/>
                </a:moveTo>
                <a:lnTo>
                  <a:pt x="2068584" y="0"/>
                </a:lnTo>
                <a:lnTo>
                  <a:pt x="2068584" y="2068584"/>
                </a:lnTo>
                <a:lnTo>
                  <a:pt x="0" y="2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97835" y="2851607"/>
            <a:ext cx="13292330" cy="7292953"/>
          </a:xfrm>
          <a:custGeom>
            <a:avLst/>
            <a:gdLst/>
            <a:ahLst/>
            <a:cxnLst/>
            <a:rect r="r" b="b" t="t" l="l"/>
            <a:pathLst>
              <a:path h="7292953" w="13292330">
                <a:moveTo>
                  <a:pt x="0" y="0"/>
                </a:moveTo>
                <a:lnTo>
                  <a:pt x="13292330" y="0"/>
                </a:lnTo>
                <a:lnTo>
                  <a:pt x="13292330" y="7292952"/>
                </a:lnTo>
                <a:lnTo>
                  <a:pt x="0" y="7292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71" t="0" r="-357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26303" y="1028700"/>
            <a:ext cx="14332122" cy="1548772"/>
            <a:chOff x="0" y="0"/>
            <a:chExt cx="19109495" cy="206503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7150"/>
              <a:ext cx="19109495" cy="125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150"/>
                </a:lnSpc>
              </a:pPr>
              <a:r>
                <a:rPr lang="en-US" sz="6500">
                  <a:solidFill>
                    <a:srgbClr val="FFFFFF"/>
                  </a:solidFill>
                  <a:latin typeface="Ruda Heavy"/>
                </a:rPr>
                <a:t>User Interface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30360"/>
              <a:ext cx="19109495" cy="534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82726" y="0"/>
            <a:ext cx="4605274" cy="4605274"/>
          </a:xfrm>
          <a:custGeom>
            <a:avLst/>
            <a:gdLst/>
            <a:ahLst/>
            <a:cxnLst/>
            <a:rect r="r" b="b" t="t" l="l"/>
            <a:pathLst>
              <a:path h="4605274" w="4605274">
                <a:moveTo>
                  <a:pt x="0" y="0"/>
                </a:moveTo>
                <a:lnTo>
                  <a:pt x="4605274" y="0"/>
                </a:lnTo>
                <a:lnTo>
                  <a:pt x="4605274" y="4605274"/>
                </a:lnTo>
                <a:lnTo>
                  <a:pt x="0" y="460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0" y="0"/>
            <a:ext cx="2068584" cy="2068584"/>
          </a:xfrm>
          <a:custGeom>
            <a:avLst/>
            <a:gdLst/>
            <a:ahLst/>
            <a:cxnLst/>
            <a:rect r="r" b="b" t="t" l="l"/>
            <a:pathLst>
              <a:path h="2068584" w="2068584">
                <a:moveTo>
                  <a:pt x="0" y="0"/>
                </a:moveTo>
                <a:lnTo>
                  <a:pt x="2068584" y="0"/>
                </a:lnTo>
                <a:lnTo>
                  <a:pt x="2068584" y="2068584"/>
                </a:lnTo>
                <a:lnTo>
                  <a:pt x="0" y="2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2510" y="1539045"/>
            <a:ext cx="818544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sz="6500">
                <a:solidFill>
                  <a:srgbClr val="FFFFFF"/>
                </a:solidFill>
                <a:latin typeface="Ruda Heavy"/>
              </a:rPr>
              <a:t>Future Works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005371" y="2469321"/>
          <a:ext cx="13507799" cy="7696200"/>
        </p:xfrm>
        <a:graphic>
          <a:graphicData uri="http://schemas.openxmlformats.org/drawingml/2006/table">
            <a:tbl>
              <a:tblPr/>
              <a:tblGrid>
                <a:gridCol w="1657964"/>
                <a:gridCol w="11849835"/>
              </a:tblGrid>
              <a:tr h="1924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Liberation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Ruda Heavy"/>
                        </a:rPr>
                        <a:t>Enhancing Frame Rate (FPS):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uda"/>
                        </a:rPr>
                        <a:t>Implementing an advanced model to increase the frames per second (FPS) for improved real-time performance.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4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Liberation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Ruda Heavy"/>
                        </a:rPr>
                        <a:t>Refining Tap Detection: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uda Heavy"/>
                        </a:rPr>
                        <a:t>I</a:t>
                      </a:r>
                      <a:r>
                        <a:rPr lang="en-US" sz="2499">
                          <a:solidFill>
                            <a:srgbClr val="FFFFFF"/>
                          </a:solidFill>
                          <a:latin typeface="Ruda"/>
                        </a:rPr>
                        <a:t>mplementing enhancements to tap detection algorithms to optimize accuracy and responsiveness.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4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Liberation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Ruda Heavy"/>
                        </a:rPr>
                        <a:t>Enhancing Top View: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uda"/>
                        </a:rPr>
                        <a:t>Improving the top-view perspective to provide a more user-friendly representation of the environment.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4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Liberation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Ruda Heavy"/>
                        </a:rPr>
                        <a:t>Surface Detection and Keyboard Alignment: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uda"/>
                        </a:rPr>
                        <a:t>Implementing</a:t>
                      </a:r>
                      <a:r>
                        <a:rPr lang="en-US" sz="2499">
                          <a:solidFill>
                            <a:srgbClr val="FFFFFF"/>
                          </a:solidFill>
                          <a:latin typeface="Ruda"/>
                        </a:rPr>
                        <a:t> algorithms for detecting flat surfaces and dynamically aligning the virtual keyboard to enhance user experience.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82726" y="0"/>
            <a:ext cx="4605274" cy="4605274"/>
          </a:xfrm>
          <a:custGeom>
            <a:avLst/>
            <a:gdLst/>
            <a:ahLst/>
            <a:cxnLst/>
            <a:rect r="r" b="b" t="t" l="l"/>
            <a:pathLst>
              <a:path h="4605274" w="4605274">
                <a:moveTo>
                  <a:pt x="0" y="0"/>
                </a:moveTo>
                <a:lnTo>
                  <a:pt x="4605274" y="0"/>
                </a:lnTo>
                <a:lnTo>
                  <a:pt x="4605274" y="4605274"/>
                </a:lnTo>
                <a:lnTo>
                  <a:pt x="0" y="460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0" y="0"/>
            <a:ext cx="2068584" cy="2068584"/>
          </a:xfrm>
          <a:custGeom>
            <a:avLst/>
            <a:gdLst/>
            <a:ahLst/>
            <a:cxnLst/>
            <a:rect r="r" b="b" t="t" l="l"/>
            <a:pathLst>
              <a:path h="2068584" w="2068584">
                <a:moveTo>
                  <a:pt x="0" y="0"/>
                </a:moveTo>
                <a:lnTo>
                  <a:pt x="2068584" y="0"/>
                </a:lnTo>
                <a:lnTo>
                  <a:pt x="2068584" y="2068584"/>
                </a:lnTo>
                <a:lnTo>
                  <a:pt x="0" y="2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2510" y="1539045"/>
            <a:ext cx="818544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sz="6500">
                <a:solidFill>
                  <a:srgbClr val="FFFFFF"/>
                </a:solidFill>
                <a:latin typeface="Ruda Heavy"/>
              </a:rPr>
              <a:t>Future Works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005371" y="1481895"/>
          <a:ext cx="13507799" cy="5711015"/>
        </p:xfrm>
        <a:graphic>
          <a:graphicData uri="http://schemas.openxmlformats.org/drawingml/2006/table">
            <a:tbl>
              <a:tblPr/>
              <a:tblGrid>
                <a:gridCol w="1657964"/>
                <a:gridCol w="11849835"/>
              </a:tblGrid>
              <a:tr h="1439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4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Liberation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Ruda Heavy"/>
                        </a:rPr>
                        <a:t>Optimizing User Interface: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uda"/>
                        </a:rPr>
                        <a:t>Designing and implementing a more intuitive and user-friendly interface to enhance overall user experience and interaction with the system.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4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82726" y="0"/>
            <a:ext cx="4605274" cy="4605274"/>
          </a:xfrm>
          <a:custGeom>
            <a:avLst/>
            <a:gdLst/>
            <a:ahLst/>
            <a:cxnLst/>
            <a:rect r="r" b="b" t="t" l="l"/>
            <a:pathLst>
              <a:path h="4605274" w="4605274">
                <a:moveTo>
                  <a:pt x="0" y="0"/>
                </a:moveTo>
                <a:lnTo>
                  <a:pt x="4605274" y="0"/>
                </a:lnTo>
                <a:lnTo>
                  <a:pt x="4605274" y="4605274"/>
                </a:lnTo>
                <a:lnTo>
                  <a:pt x="0" y="460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0" y="0"/>
            <a:ext cx="2068584" cy="2068584"/>
          </a:xfrm>
          <a:custGeom>
            <a:avLst/>
            <a:gdLst/>
            <a:ahLst/>
            <a:cxnLst/>
            <a:rect r="r" b="b" t="t" l="l"/>
            <a:pathLst>
              <a:path h="2068584" w="2068584">
                <a:moveTo>
                  <a:pt x="0" y="0"/>
                </a:moveTo>
                <a:lnTo>
                  <a:pt x="2068584" y="0"/>
                </a:lnTo>
                <a:lnTo>
                  <a:pt x="2068584" y="2068584"/>
                </a:lnTo>
                <a:lnTo>
                  <a:pt x="0" y="2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005371" y="1481895"/>
          <a:ext cx="13507799" cy="5196774"/>
        </p:xfrm>
        <a:graphic>
          <a:graphicData uri="http://schemas.openxmlformats.org/drawingml/2006/table">
            <a:tbl>
              <a:tblPr/>
              <a:tblGrid>
                <a:gridCol w="1657964"/>
                <a:gridCol w="11849835"/>
              </a:tblGrid>
              <a:tr h="1439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98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4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5599518" y="4486160"/>
            <a:ext cx="7088964" cy="1314681"/>
          </a:xfrm>
          <a:custGeom>
            <a:avLst/>
            <a:gdLst/>
            <a:ahLst/>
            <a:cxnLst/>
            <a:rect r="r" b="b" t="t" l="l"/>
            <a:pathLst>
              <a:path h="1314681" w="7088964">
                <a:moveTo>
                  <a:pt x="0" y="0"/>
                </a:moveTo>
                <a:lnTo>
                  <a:pt x="7088964" y="0"/>
                </a:lnTo>
                <a:lnTo>
                  <a:pt x="7088964" y="1314680"/>
                </a:lnTo>
                <a:lnTo>
                  <a:pt x="0" y="1314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80158" y="4903926"/>
            <a:ext cx="5572136" cy="2151803"/>
            <a:chOff x="0" y="0"/>
            <a:chExt cx="4203700" cy="1623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3700" cy="1623351"/>
            </a:xfrm>
            <a:custGeom>
              <a:avLst/>
              <a:gdLst/>
              <a:ahLst/>
              <a:cxnLst/>
              <a:rect r="r" b="b" t="t" l="l"/>
              <a:pathLst>
                <a:path h="1623351" w="4203700">
                  <a:moveTo>
                    <a:pt x="41682" y="0"/>
                  </a:moveTo>
                  <a:lnTo>
                    <a:pt x="4162018" y="0"/>
                  </a:lnTo>
                  <a:cubicBezTo>
                    <a:pt x="4185038" y="0"/>
                    <a:pt x="4203700" y="18662"/>
                    <a:pt x="4203700" y="41682"/>
                  </a:cubicBezTo>
                  <a:lnTo>
                    <a:pt x="4203700" y="1581669"/>
                  </a:lnTo>
                  <a:cubicBezTo>
                    <a:pt x="4203700" y="1604690"/>
                    <a:pt x="4185038" y="1623351"/>
                    <a:pt x="4162018" y="1623351"/>
                  </a:cubicBezTo>
                  <a:lnTo>
                    <a:pt x="41682" y="1623351"/>
                  </a:lnTo>
                  <a:cubicBezTo>
                    <a:pt x="18662" y="1623351"/>
                    <a:pt x="0" y="1604690"/>
                    <a:pt x="0" y="1581669"/>
                  </a:cubicBezTo>
                  <a:lnTo>
                    <a:pt x="0" y="41682"/>
                  </a:lnTo>
                  <a:cubicBezTo>
                    <a:pt x="0" y="18662"/>
                    <a:pt x="18662" y="0"/>
                    <a:pt x="41682" y="0"/>
                  </a:cubicBezTo>
                  <a:close/>
                </a:path>
              </a:pathLst>
            </a:custGeom>
            <a:solidFill>
              <a:srgbClr val="30D681"/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03700" cy="169002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Liberation Sans"/>
                </a:rPr>
                <a:t>The PS was to make a piano that can be played anywhere for individuals to learn more about music and to enjoy it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144000" y="2554179"/>
          <a:ext cx="7629471" cy="5501682"/>
        </p:xfrm>
        <a:graphic>
          <a:graphicData uri="http://schemas.openxmlformats.org/drawingml/2006/table">
            <a:tbl>
              <a:tblPr/>
              <a:tblGrid>
                <a:gridCol w="1657964"/>
                <a:gridCol w="5971506"/>
              </a:tblGrid>
              <a:tr h="1439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Liberation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r>
                        <a:rPr lang="en-US" sz="3699" u="sng">
                          <a:solidFill>
                            <a:srgbClr val="FFFFFF"/>
                          </a:solidFill>
                          <a:latin typeface="Ruda Heavy"/>
                        </a:rPr>
                        <a:t>Hand Pose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98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Liberation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r>
                        <a:rPr lang="en-US" sz="3699" u="sng">
                          <a:solidFill>
                            <a:srgbClr val="FFFFFF"/>
                          </a:solidFill>
                          <a:latin typeface="Ruda Heavy"/>
                        </a:rPr>
                        <a:t>Keyboard initialistaion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98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Liberation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r>
                        <a:rPr lang="en-US" sz="3699" u="sng">
                          <a:solidFill>
                            <a:srgbClr val="FFFFFF"/>
                          </a:solidFill>
                          <a:latin typeface="Ruda Heavy"/>
                        </a:rPr>
                        <a:t>Tap Detection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9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Liberation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179"/>
                        </a:lnSpc>
                        <a:defRPr/>
                      </a:pPr>
                      <a:r>
                        <a:rPr lang="en-US" sz="3699" u="sng">
                          <a:solidFill>
                            <a:srgbClr val="FFFFFF"/>
                          </a:solidFill>
                          <a:latin typeface="Ruda Heavy"/>
                        </a:rPr>
                        <a:t>Sound Playing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8170219" y="1104938"/>
            <a:ext cx="355856" cy="8765884"/>
            <a:chOff x="0" y="0"/>
            <a:chExt cx="474475" cy="11687845"/>
          </a:xfrm>
        </p:grpSpPr>
        <p:sp>
          <p:nvSpPr>
            <p:cNvPr name="AutoShape 7" id="7"/>
            <p:cNvSpPr/>
            <p:nvPr/>
          </p:nvSpPr>
          <p:spPr>
            <a:xfrm rot="5400000">
              <a:off x="-5375385" y="6068873"/>
              <a:ext cx="11225244" cy="0"/>
            </a:xfrm>
            <a:prstGeom prst="line">
              <a:avLst/>
            </a:prstGeom>
            <a:ln cap="flat" w="12700">
              <a:solidFill>
                <a:srgbClr val="30D68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474475" cy="462601"/>
              <a:chOff x="0" y="0"/>
              <a:chExt cx="139425" cy="13593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39425" cy="135936"/>
              </a:xfrm>
              <a:custGeom>
                <a:avLst/>
                <a:gdLst/>
                <a:ahLst/>
                <a:cxnLst/>
                <a:rect r="r" b="b" t="t" l="l"/>
                <a:pathLst>
                  <a:path h="135936" w="139425">
                    <a:moveTo>
                      <a:pt x="69712" y="0"/>
                    </a:moveTo>
                    <a:cubicBezTo>
                      <a:pt x="31211" y="0"/>
                      <a:pt x="0" y="30430"/>
                      <a:pt x="0" y="67968"/>
                    </a:cubicBezTo>
                    <a:cubicBezTo>
                      <a:pt x="0" y="105505"/>
                      <a:pt x="31211" y="135936"/>
                      <a:pt x="69712" y="135936"/>
                    </a:cubicBezTo>
                    <a:cubicBezTo>
                      <a:pt x="108213" y="135936"/>
                      <a:pt x="139425" y="105505"/>
                      <a:pt x="139425" y="67968"/>
                    </a:cubicBezTo>
                    <a:cubicBezTo>
                      <a:pt x="139425" y="30430"/>
                      <a:pt x="108213" y="0"/>
                      <a:pt x="69712" y="0"/>
                    </a:cubicBezTo>
                    <a:close/>
                  </a:path>
                </a:pathLst>
              </a:custGeom>
              <a:solidFill>
                <a:srgbClr val="30D68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3071" y="-15831"/>
                <a:ext cx="113282" cy="139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true" flipV="false" rot="0">
            <a:off x="0" y="0"/>
            <a:ext cx="3960316" cy="3960316"/>
          </a:xfrm>
          <a:custGeom>
            <a:avLst/>
            <a:gdLst/>
            <a:ahLst/>
            <a:cxnLst/>
            <a:rect r="r" b="b" t="t" l="l"/>
            <a:pathLst>
              <a:path h="3960316" w="3960316">
                <a:moveTo>
                  <a:pt x="3960316" y="0"/>
                </a:moveTo>
                <a:lnTo>
                  <a:pt x="0" y="0"/>
                </a:lnTo>
                <a:lnTo>
                  <a:pt x="0" y="3960316"/>
                </a:lnTo>
                <a:lnTo>
                  <a:pt x="3960316" y="3960316"/>
                </a:lnTo>
                <a:lnTo>
                  <a:pt x="3960316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03576" y="2419340"/>
            <a:ext cx="49253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Ruda Heavy"/>
              </a:rPr>
              <a:t>Agenda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16219416" y="8218416"/>
            <a:ext cx="2068584" cy="2068584"/>
          </a:xfrm>
          <a:custGeom>
            <a:avLst/>
            <a:gdLst/>
            <a:ahLst/>
            <a:cxnLst/>
            <a:rect r="r" b="b" t="t" l="l"/>
            <a:pathLst>
              <a:path h="2068584" w="2068584">
                <a:moveTo>
                  <a:pt x="0" y="0"/>
                </a:moveTo>
                <a:lnTo>
                  <a:pt x="2068584" y="0"/>
                </a:lnTo>
                <a:lnTo>
                  <a:pt x="2068584" y="2068584"/>
                </a:lnTo>
                <a:lnTo>
                  <a:pt x="0" y="2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28054" y="8192377"/>
            <a:ext cx="5317843" cy="961172"/>
            <a:chOff x="0" y="0"/>
            <a:chExt cx="4011857" cy="725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11857" cy="725122"/>
            </a:xfrm>
            <a:custGeom>
              <a:avLst/>
              <a:gdLst/>
              <a:ahLst/>
              <a:cxnLst/>
              <a:rect r="r" b="b" t="t" l="l"/>
              <a:pathLst>
                <a:path h="725122" w="4011857">
                  <a:moveTo>
                    <a:pt x="43675" y="0"/>
                  </a:moveTo>
                  <a:lnTo>
                    <a:pt x="3968182" y="0"/>
                  </a:lnTo>
                  <a:cubicBezTo>
                    <a:pt x="3992304" y="0"/>
                    <a:pt x="4011857" y="19554"/>
                    <a:pt x="4011857" y="43675"/>
                  </a:cubicBezTo>
                  <a:lnTo>
                    <a:pt x="4011857" y="681447"/>
                  </a:lnTo>
                  <a:cubicBezTo>
                    <a:pt x="4011857" y="693030"/>
                    <a:pt x="4007256" y="704139"/>
                    <a:pt x="3999065" y="712330"/>
                  </a:cubicBezTo>
                  <a:cubicBezTo>
                    <a:pt x="3990875" y="720520"/>
                    <a:pt x="3979766" y="725122"/>
                    <a:pt x="3968182" y="725122"/>
                  </a:cubicBezTo>
                  <a:lnTo>
                    <a:pt x="43675" y="725122"/>
                  </a:lnTo>
                  <a:cubicBezTo>
                    <a:pt x="19554" y="725122"/>
                    <a:pt x="0" y="705568"/>
                    <a:pt x="0" y="681447"/>
                  </a:cubicBezTo>
                  <a:lnTo>
                    <a:pt x="0" y="43675"/>
                  </a:lnTo>
                  <a:cubicBezTo>
                    <a:pt x="0" y="19554"/>
                    <a:pt x="19554" y="0"/>
                    <a:pt x="43675" y="0"/>
                  </a:cubicBezTo>
                  <a:close/>
                </a:path>
              </a:pathLst>
            </a:custGeom>
            <a:solidFill>
              <a:srgbClr val="30D681"/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011857" cy="78227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Liberation Sans"/>
                </a:rPr>
                <a:t>Predicted coordinates using Mediapipe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4510" y="3826989"/>
            <a:ext cx="355856" cy="2031051"/>
            <a:chOff x="0" y="0"/>
            <a:chExt cx="474475" cy="2708068"/>
          </a:xfrm>
        </p:grpSpPr>
        <p:sp>
          <p:nvSpPr>
            <p:cNvPr name="AutoShape 6" id="6"/>
            <p:cNvSpPr/>
            <p:nvPr/>
          </p:nvSpPr>
          <p:spPr>
            <a:xfrm>
              <a:off x="237237" y="462601"/>
              <a:ext cx="0" cy="1782865"/>
            </a:xfrm>
            <a:prstGeom prst="line">
              <a:avLst/>
            </a:prstGeom>
            <a:ln cap="flat" w="12700">
              <a:solidFill>
                <a:srgbClr val="30D68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474475" cy="462601"/>
              <a:chOff x="0" y="0"/>
              <a:chExt cx="139425" cy="1359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9425" cy="135936"/>
              </a:xfrm>
              <a:custGeom>
                <a:avLst/>
                <a:gdLst/>
                <a:ahLst/>
                <a:cxnLst/>
                <a:rect r="r" b="b" t="t" l="l"/>
                <a:pathLst>
                  <a:path h="135936" w="139425">
                    <a:moveTo>
                      <a:pt x="69712" y="0"/>
                    </a:moveTo>
                    <a:cubicBezTo>
                      <a:pt x="31211" y="0"/>
                      <a:pt x="0" y="30430"/>
                      <a:pt x="0" y="67968"/>
                    </a:cubicBezTo>
                    <a:cubicBezTo>
                      <a:pt x="0" y="105505"/>
                      <a:pt x="31211" y="135936"/>
                      <a:pt x="69712" y="135936"/>
                    </a:cubicBezTo>
                    <a:cubicBezTo>
                      <a:pt x="108213" y="135936"/>
                      <a:pt x="139425" y="105505"/>
                      <a:pt x="139425" y="67968"/>
                    </a:cubicBezTo>
                    <a:cubicBezTo>
                      <a:pt x="139425" y="30430"/>
                      <a:pt x="108213" y="0"/>
                      <a:pt x="69712" y="0"/>
                    </a:cubicBezTo>
                    <a:close/>
                  </a:path>
                </a:pathLst>
              </a:custGeom>
              <a:solidFill>
                <a:srgbClr val="30D681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3071" y="-15831"/>
                <a:ext cx="113282" cy="139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245466"/>
              <a:ext cx="474475" cy="462601"/>
              <a:chOff x="0" y="0"/>
              <a:chExt cx="139425" cy="13593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9425" cy="135936"/>
              </a:xfrm>
              <a:custGeom>
                <a:avLst/>
                <a:gdLst/>
                <a:ahLst/>
                <a:cxnLst/>
                <a:rect r="r" b="b" t="t" l="l"/>
                <a:pathLst>
                  <a:path h="135936" w="139425">
                    <a:moveTo>
                      <a:pt x="69712" y="0"/>
                    </a:moveTo>
                    <a:cubicBezTo>
                      <a:pt x="31211" y="0"/>
                      <a:pt x="0" y="30430"/>
                      <a:pt x="0" y="67968"/>
                    </a:cubicBezTo>
                    <a:cubicBezTo>
                      <a:pt x="0" y="105505"/>
                      <a:pt x="31211" y="135936"/>
                      <a:pt x="69712" y="135936"/>
                    </a:cubicBezTo>
                    <a:cubicBezTo>
                      <a:pt x="108213" y="135936"/>
                      <a:pt x="139425" y="105505"/>
                      <a:pt x="139425" y="67968"/>
                    </a:cubicBezTo>
                    <a:cubicBezTo>
                      <a:pt x="139425" y="30430"/>
                      <a:pt x="108213" y="0"/>
                      <a:pt x="69712" y="0"/>
                    </a:cubicBezTo>
                    <a:close/>
                  </a:path>
                </a:pathLst>
              </a:custGeom>
              <a:solidFill>
                <a:srgbClr val="30D68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3071" y="-15831"/>
                <a:ext cx="113282" cy="139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5400000">
            <a:off x="775059" y="654962"/>
            <a:ext cx="863137" cy="747477"/>
            <a:chOff x="0" y="0"/>
            <a:chExt cx="6350000" cy="5499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30D68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03173" y="5515852"/>
            <a:ext cx="377194" cy="2152835"/>
            <a:chOff x="0" y="0"/>
            <a:chExt cx="502925" cy="2870446"/>
          </a:xfrm>
        </p:grpSpPr>
        <p:sp>
          <p:nvSpPr>
            <p:cNvPr name="AutoShape 16" id="16"/>
            <p:cNvSpPr/>
            <p:nvPr/>
          </p:nvSpPr>
          <p:spPr>
            <a:xfrm>
              <a:off x="251462" y="490339"/>
              <a:ext cx="0" cy="1889768"/>
            </a:xfrm>
            <a:prstGeom prst="line">
              <a:avLst/>
            </a:prstGeom>
            <a:ln cap="flat" w="13462">
              <a:solidFill>
                <a:srgbClr val="30D68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502925" cy="490339"/>
              <a:chOff x="0" y="0"/>
              <a:chExt cx="139425" cy="13593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9425" cy="135936"/>
              </a:xfrm>
              <a:custGeom>
                <a:avLst/>
                <a:gdLst/>
                <a:ahLst/>
                <a:cxnLst/>
                <a:rect r="r" b="b" t="t" l="l"/>
                <a:pathLst>
                  <a:path h="135936" w="139425">
                    <a:moveTo>
                      <a:pt x="69712" y="0"/>
                    </a:moveTo>
                    <a:cubicBezTo>
                      <a:pt x="31211" y="0"/>
                      <a:pt x="0" y="30430"/>
                      <a:pt x="0" y="67968"/>
                    </a:cubicBezTo>
                    <a:cubicBezTo>
                      <a:pt x="0" y="105505"/>
                      <a:pt x="31211" y="135936"/>
                      <a:pt x="69712" y="135936"/>
                    </a:cubicBezTo>
                    <a:cubicBezTo>
                      <a:pt x="108213" y="135936"/>
                      <a:pt x="139425" y="105505"/>
                      <a:pt x="139425" y="67968"/>
                    </a:cubicBezTo>
                    <a:cubicBezTo>
                      <a:pt x="139425" y="30430"/>
                      <a:pt x="108213" y="0"/>
                      <a:pt x="69712" y="0"/>
                    </a:cubicBezTo>
                    <a:close/>
                  </a:path>
                </a:pathLst>
              </a:custGeom>
              <a:solidFill>
                <a:srgbClr val="30D68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3071" y="-15831"/>
                <a:ext cx="113282" cy="139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2380107"/>
              <a:ext cx="502925" cy="490339"/>
              <a:chOff x="0" y="0"/>
              <a:chExt cx="139425" cy="13593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39425" cy="135936"/>
              </a:xfrm>
              <a:custGeom>
                <a:avLst/>
                <a:gdLst/>
                <a:ahLst/>
                <a:cxnLst/>
                <a:rect r="r" b="b" t="t" l="l"/>
                <a:pathLst>
                  <a:path h="135936" w="139425">
                    <a:moveTo>
                      <a:pt x="69712" y="0"/>
                    </a:moveTo>
                    <a:cubicBezTo>
                      <a:pt x="31211" y="0"/>
                      <a:pt x="0" y="30430"/>
                      <a:pt x="0" y="67968"/>
                    </a:cubicBezTo>
                    <a:cubicBezTo>
                      <a:pt x="0" y="105505"/>
                      <a:pt x="31211" y="135936"/>
                      <a:pt x="69712" y="135936"/>
                    </a:cubicBezTo>
                    <a:cubicBezTo>
                      <a:pt x="108213" y="135936"/>
                      <a:pt x="139425" y="105505"/>
                      <a:pt x="139425" y="67968"/>
                    </a:cubicBezTo>
                    <a:cubicBezTo>
                      <a:pt x="139425" y="30430"/>
                      <a:pt x="108213" y="0"/>
                      <a:pt x="69712" y="0"/>
                    </a:cubicBezTo>
                    <a:close/>
                  </a:path>
                </a:pathLst>
              </a:custGeom>
              <a:solidFill>
                <a:srgbClr val="30D681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3071" y="-15831"/>
                <a:ext cx="113282" cy="139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10173370" y="3746785"/>
            <a:ext cx="7532934" cy="3921902"/>
          </a:xfrm>
          <a:custGeom>
            <a:avLst/>
            <a:gdLst/>
            <a:ahLst/>
            <a:cxnLst/>
            <a:rect r="r" b="b" t="t" l="l"/>
            <a:pathLst>
              <a:path h="3921902" w="7532934">
                <a:moveTo>
                  <a:pt x="0" y="0"/>
                </a:moveTo>
                <a:lnTo>
                  <a:pt x="7532935" y="0"/>
                </a:lnTo>
                <a:lnTo>
                  <a:pt x="7532935" y="3921902"/>
                </a:lnTo>
                <a:lnTo>
                  <a:pt x="0" y="3921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5" t="-1982" r="-3655" b="-6036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509307" y="3743325"/>
            <a:ext cx="111442" cy="108585"/>
            <a:chOff x="0" y="0"/>
            <a:chExt cx="148590" cy="1447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6990" y="45720"/>
              <a:ext cx="50800" cy="50800"/>
            </a:xfrm>
            <a:custGeom>
              <a:avLst/>
              <a:gdLst/>
              <a:ahLst/>
              <a:cxnLst/>
              <a:rect r="r" b="b" t="t" l="l"/>
              <a:pathLst>
                <a:path h="50800" w="50800">
                  <a:moveTo>
                    <a:pt x="50800" y="16510"/>
                  </a:moveTo>
                  <a:cubicBezTo>
                    <a:pt x="29210" y="50800"/>
                    <a:pt x="8890" y="4445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028700" y="1619775"/>
            <a:ext cx="1475154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Ruda Heavy"/>
              </a:rPr>
              <a:t>Hand Pose Detection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85937" y="3750789"/>
            <a:ext cx="631853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beration Sans"/>
              </a:rPr>
              <a:t>Real - time tracking by using RGB image from the webcam.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85937" y="5439652"/>
            <a:ext cx="761097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beration Sans"/>
              </a:rPr>
              <a:t>We utilized MediaPipe hands API to predict the 3D hand key positions in real time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85937" y="7125577"/>
            <a:ext cx="761097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beration Sans"/>
              </a:rPr>
              <a:t>Predicted 3D locations of 21 keypoints for both the hands.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22916" y="4385263"/>
            <a:ext cx="6507993" cy="1532636"/>
            <a:chOff x="0" y="0"/>
            <a:chExt cx="1575168" cy="370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5168" cy="370953"/>
            </a:xfrm>
            <a:custGeom>
              <a:avLst/>
              <a:gdLst/>
              <a:ahLst/>
              <a:cxnLst/>
              <a:rect r="r" b="b" t="t" l="l"/>
              <a:pathLst>
                <a:path h="370953" w="1575168">
                  <a:moveTo>
                    <a:pt x="0" y="0"/>
                  </a:moveTo>
                  <a:lnTo>
                    <a:pt x="1575168" y="0"/>
                  </a:lnTo>
                  <a:lnTo>
                    <a:pt x="1575168" y="370953"/>
                  </a:lnTo>
                  <a:lnTo>
                    <a:pt x="0" y="370953"/>
                  </a:lnTo>
                  <a:close/>
                </a:path>
              </a:pathLst>
            </a:custGeom>
            <a:solidFill>
              <a:srgbClr val="30D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575168" cy="447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Ruda Heavy"/>
                </a:rPr>
                <a:t>Bounding box Detection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19436" y="4385263"/>
            <a:ext cx="6858260" cy="1532627"/>
            <a:chOff x="0" y="0"/>
            <a:chExt cx="1659946" cy="3709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9946" cy="370951"/>
            </a:xfrm>
            <a:custGeom>
              <a:avLst/>
              <a:gdLst/>
              <a:ahLst/>
              <a:cxnLst/>
              <a:rect r="r" b="b" t="t" l="l"/>
              <a:pathLst>
                <a:path h="370951" w="1659946">
                  <a:moveTo>
                    <a:pt x="0" y="0"/>
                  </a:moveTo>
                  <a:lnTo>
                    <a:pt x="1659946" y="0"/>
                  </a:lnTo>
                  <a:lnTo>
                    <a:pt x="1659946" y="370951"/>
                  </a:lnTo>
                  <a:lnTo>
                    <a:pt x="0" y="370951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30D68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659946" cy="447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da Heavy"/>
                </a:rPr>
                <a:t>Piano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uda Heavy"/>
                </a:rPr>
                <a:t>Placement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5476913" y="5917899"/>
            <a:ext cx="0" cy="1443657"/>
          </a:xfrm>
          <a:prstGeom prst="line">
            <a:avLst/>
          </a:prstGeom>
          <a:ln cap="flat" w="19050">
            <a:solidFill>
              <a:srgbClr val="30D68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148566" y="5917890"/>
            <a:ext cx="0" cy="1443665"/>
          </a:xfrm>
          <a:prstGeom prst="line">
            <a:avLst/>
          </a:prstGeom>
          <a:ln cap="flat" w="19050">
            <a:solidFill>
              <a:srgbClr val="30D68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true" flipV="false" rot="-5400000">
            <a:off x="52012" y="6927223"/>
            <a:ext cx="3332995" cy="3332995"/>
          </a:xfrm>
          <a:custGeom>
            <a:avLst/>
            <a:gdLst/>
            <a:ahLst/>
            <a:cxnLst/>
            <a:rect r="r" b="b" t="t" l="l"/>
            <a:pathLst>
              <a:path h="3332995" w="3332995">
                <a:moveTo>
                  <a:pt x="3332995" y="0"/>
                </a:moveTo>
                <a:lnTo>
                  <a:pt x="0" y="0"/>
                </a:lnTo>
                <a:lnTo>
                  <a:pt x="0" y="3332994"/>
                </a:lnTo>
                <a:lnTo>
                  <a:pt x="3332995" y="3332994"/>
                </a:lnTo>
                <a:lnTo>
                  <a:pt x="3332995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76215" y="7304405"/>
            <a:ext cx="3401395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iberation Sans"/>
              </a:rPr>
              <a:t>Taking coordinates from the user based on the index and the thumb with middle finger for fixing the keyboard.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78229" y="7304405"/>
            <a:ext cx="3740675" cy="234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iberation Sans"/>
              </a:rPr>
              <a:t>We made function which takes input all the necessary parameters(points,number of octaves) as input and displays keyboard on the image.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5911750" y="-6663827"/>
            <a:ext cx="3319570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iberation Sans"/>
              </a:rPr>
              <a:t>Write a project phase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iberation Sans"/>
              </a:rPr>
              <a:t>or milestone here.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222510" y="1724930"/>
            <a:ext cx="11348954" cy="1647833"/>
            <a:chOff x="0" y="0"/>
            <a:chExt cx="15131938" cy="219711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7150"/>
              <a:ext cx="15131938" cy="125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150"/>
                </a:lnSpc>
              </a:pPr>
              <a:r>
                <a:rPr lang="en-US" sz="6500">
                  <a:solidFill>
                    <a:srgbClr val="FFFFFF"/>
                  </a:solidFill>
                  <a:latin typeface="Ruda Heavy"/>
                </a:rPr>
                <a:t>Key Board Initialisation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511310"/>
              <a:ext cx="1513193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Liberation Sans"/>
                </a:rPr>
                <a:t>Prepared the keybord to be used by the user.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219416" y="0"/>
            <a:ext cx="2068584" cy="2068584"/>
          </a:xfrm>
          <a:custGeom>
            <a:avLst/>
            <a:gdLst/>
            <a:ahLst/>
            <a:cxnLst/>
            <a:rect r="r" b="b" t="t" l="l"/>
            <a:pathLst>
              <a:path h="2068584" w="2068584">
                <a:moveTo>
                  <a:pt x="0" y="0"/>
                </a:moveTo>
                <a:lnTo>
                  <a:pt x="2068584" y="0"/>
                </a:lnTo>
                <a:lnTo>
                  <a:pt x="2068584" y="2068584"/>
                </a:lnTo>
                <a:lnTo>
                  <a:pt x="0" y="2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7466" y="5040344"/>
            <a:ext cx="5289903" cy="1155954"/>
            <a:chOff x="0" y="0"/>
            <a:chExt cx="1792434" cy="3916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2434" cy="391684"/>
            </a:xfrm>
            <a:custGeom>
              <a:avLst/>
              <a:gdLst/>
              <a:ahLst/>
              <a:cxnLst/>
              <a:rect r="r" b="b" t="t" l="l"/>
              <a:pathLst>
                <a:path h="391684" w="1792434">
                  <a:moveTo>
                    <a:pt x="0" y="0"/>
                  </a:moveTo>
                  <a:lnTo>
                    <a:pt x="1792434" y="0"/>
                  </a:lnTo>
                  <a:lnTo>
                    <a:pt x="1792434" y="391684"/>
                  </a:lnTo>
                  <a:lnTo>
                    <a:pt x="0" y="391684"/>
                  </a:lnTo>
                  <a:close/>
                </a:path>
              </a:pathLst>
            </a:custGeom>
            <a:solidFill>
              <a:srgbClr val="30D6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792434" cy="515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000000"/>
                  </a:solidFill>
                  <a:latin typeface="Ruda Heavy"/>
                </a:rPr>
                <a:t>Top view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01954" y="4322635"/>
            <a:ext cx="7590493" cy="1435417"/>
            <a:chOff x="0" y="0"/>
            <a:chExt cx="10120658" cy="19138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120658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da Heavy"/>
                </a:rPr>
                <a:t>We additionaly added the top view for the convinence of the user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410547"/>
              <a:ext cx="10120658" cy="503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4327684" y="6326684"/>
            <a:ext cx="3960316" cy="3960316"/>
          </a:xfrm>
          <a:custGeom>
            <a:avLst/>
            <a:gdLst/>
            <a:ahLst/>
            <a:cxnLst/>
            <a:rect r="r" b="b" t="t" l="l"/>
            <a:pathLst>
              <a:path h="3960316" w="3960316">
                <a:moveTo>
                  <a:pt x="3960316" y="0"/>
                </a:moveTo>
                <a:lnTo>
                  <a:pt x="0" y="0"/>
                </a:lnTo>
                <a:lnTo>
                  <a:pt x="0" y="3960316"/>
                </a:lnTo>
                <a:lnTo>
                  <a:pt x="3960316" y="3960316"/>
                </a:lnTo>
                <a:lnTo>
                  <a:pt x="3960316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0" y="8486"/>
            <a:ext cx="2068584" cy="2068584"/>
          </a:xfrm>
          <a:custGeom>
            <a:avLst/>
            <a:gdLst/>
            <a:ahLst/>
            <a:cxnLst/>
            <a:rect r="r" b="b" t="t" l="l"/>
            <a:pathLst>
              <a:path h="2068584" w="2068584">
                <a:moveTo>
                  <a:pt x="0" y="0"/>
                </a:moveTo>
                <a:lnTo>
                  <a:pt x="2068584" y="0"/>
                </a:lnTo>
                <a:lnTo>
                  <a:pt x="2068584" y="2068584"/>
                </a:lnTo>
                <a:lnTo>
                  <a:pt x="0" y="2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64116" y="1807506"/>
            <a:ext cx="12075676" cy="1647833"/>
            <a:chOff x="0" y="0"/>
            <a:chExt cx="16100901" cy="219711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57150"/>
              <a:ext cx="16100901" cy="125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150"/>
                </a:lnSpc>
              </a:pPr>
              <a:r>
                <a:rPr lang="en-US" sz="6500">
                  <a:solidFill>
                    <a:srgbClr val="30D681"/>
                  </a:solidFill>
                  <a:latin typeface="Ruda Heavy"/>
                </a:rPr>
                <a:t>Prespective transformation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11310"/>
              <a:ext cx="1610090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01954" y="6196452"/>
            <a:ext cx="8285462" cy="1920884"/>
            <a:chOff x="0" y="0"/>
            <a:chExt cx="11047283" cy="256117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1047283" cy="1942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0F6E5"/>
                  </a:solidFill>
                  <a:latin typeface="Ruda Heavy"/>
                </a:rPr>
                <a:t>The top view was made by using prespective transformation on the coordinates obtained from mediapipe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057836"/>
              <a:ext cx="11047283" cy="503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82726" y="0"/>
            <a:ext cx="4605274" cy="4605274"/>
          </a:xfrm>
          <a:custGeom>
            <a:avLst/>
            <a:gdLst/>
            <a:ahLst/>
            <a:cxnLst/>
            <a:rect r="r" b="b" t="t" l="l"/>
            <a:pathLst>
              <a:path h="4605274" w="4605274">
                <a:moveTo>
                  <a:pt x="0" y="0"/>
                </a:moveTo>
                <a:lnTo>
                  <a:pt x="4605274" y="0"/>
                </a:lnTo>
                <a:lnTo>
                  <a:pt x="4605274" y="4605274"/>
                </a:lnTo>
                <a:lnTo>
                  <a:pt x="0" y="460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94305" y="-451268"/>
            <a:ext cx="2068584" cy="2068584"/>
          </a:xfrm>
          <a:custGeom>
            <a:avLst/>
            <a:gdLst/>
            <a:ahLst/>
            <a:cxnLst/>
            <a:rect r="r" b="b" t="t" l="l"/>
            <a:pathLst>
              <a:path h="2068584" w="2068584">
                <a:moveTo>
                  <a:pt x="0" y="0"/>
                </a:moveTo>
                <a:lnTo>
                  <a:pt x="2068584" y="0"/>
                </a:lnTo>
                <a:lnTo>
                  <a:pt x="2068584" y="2068584"/>
                </a:lnTo>
                <a:lnTo>
                  <a:pt x="0" y="2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72780" y="1028700"/>
            <a:ext cx="5525855" cy="4244812"/>
          </a:xfrm>
          <a:custGeom>
            <a:avLst/>
            <a:gdLst/>
            <a:ahLst/>
            <a:cxnLst/>
            <a:rect r="r" b="b" t="t" l="l"/>
            <a:pathLst>
              <a:path h="4244812" w="5525855">
                <a:moveTo>
                  <a:pt x="0" y="0"/>
                </a:moveTo>
                <a:lnTo>
                  <a:pt x="5525855" y="0"/>
                </a:lnTo>
                <a:lnTo>
                  <a:pt x="5525855" y="4244812"/>
                </a:lnTo>
                <a:lnTo>
                  <a:pt x="0" y="4244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41831" y="6627912"/>
            <a:ext cx="5417469" cy="2465643"/>
          </a:xfrm>
          <a:custGeom>
            <a:avLst/>
            <a:gdLst/>
            <a:ahLst/>
            <a:cxnLst/>
            <a:rect r="r" b="b" t="t" l="l"/>
            <a:pathLst>
              <a:path h="2465643" w="5417469">
                <a:moveTo>
                  <a:pt x="0" y="0"/>
                </a:moveTo>
                <a:lnTo>
                  <a:pt x="5417469" y="0"/>
                </a:lnTo>
                <a:lnTo>
                  <a:pt x="5417469" y="2465643"/>
                </a:lnTo>
                <a:lnTo>
                  <a:pt x="0" y="246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75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84268" y="1028700"/>
            <a:ext cx="4176919" cy="3311663"/>
          </a:xfrm>
          <a:custGeom>
            <a:avLst/>
            <a:gdLst/>
            <a:ahLst/>
            <a:cxnLst/>
            <a:rect r="r" b="b" t="t" l="l"/>
            <a:pathLst>
              <a:path h="3311663" w="4176919">
                <a:moveTo>
                  <a:pt x="0" y="0"/>
                </a:moveTo>
                <a:lnTo>
                  <a:pt x="4176919" y="0"/>
                </a:lnTo>
                <a:lnTo>
                  <a:pt x="4176919" y="3311663"/>
                </a:lnTo>
                <a:lnTo>
                  <a:pt x="0" y="3311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008827" y="2513112"/>
            <a:ext cx="3421614" cy="670893"/>
            <a:chOff x="0" y="0"/>
            <a:chExt cx="3068491" cy="6016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68491" cy="601655"/>
            </a:xfrm>
            <a:custGeom>
              <a:avLst/>
              <a:gdLst/>
              <a:ahLst/>
              <a:cxnLst/>
              <a:rect r="r" b="b" t="t" l="l"/>
              <a:pathLst>
                <a:path h="601655" w="3068491">
                  <a:moveTo>
                    <a:pt x="3068491" y="300827"/>
                  </a:moveTo>
                  <a:lnTo>
                    <a:pt x="2662091" y="0"/>
                  </a:lnTo>
                  <a:lnTo>
                    <a:pt x="2662091" y="203200"/>
                  </a:lnTo>
                  <a:lnTo>
                    <a:pt x="0" y="203200"/>
                  </a:lnTo>
                  <a:lnTo>
                    <a:pt x="0" y="398455"/>
                  </a:lnTo>
                  <a:lnTo>
                    <a:pt x="2662091" y="398455"/>
                  </a:lnTo>
                  <a:lnTo>
                    <a:pt x="2662091" y="601655"/>
                  </a:lnTo>
                  <a:lnTo>
                    <a:pt x="3068491" y="300827"/>
                  </a:lnTo>
                  <a:close/>
                </a:path>
              </a:pathLst>
            </a:custGeom>
            <a:solidFill>
              <a:srgbClr val="50D86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46050"/>
              <a:ext cx="2966891" cy="252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7814715" y="7525287"/>
            <a:ext cx="3421614" cy="670893"/>
            <a:chOff x="0" y="0"/>
            <a:chExt cx="3068491" cy="6016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68491" cy="601655"/>
            </a:xfrm>
            <a:custGeom>
              <a:avLst/>
              <a:gdLst/>
              <a:ahLst/>
              <a:cxnLst/>
              <a:rect r="r" b="b" t="t" l="l"/>
              <a:pathLst>
                <a:path h="601655" w="3068491">
                  <a:moveTo>
                    <a:pt x="3068491" y="300827"/>
                  </a:moveTo>
                  <a:lnTo>
                    <a:pt x="2662091" y="0"/>
                  </a:lnTo>
                  <a:lnTo>
                    <a:pt x="2662091" y="203200"/>
                  </a:lnTo>
                  <a:lnTo>
                    <a:pt x="0" y="203200"/>
                  </a:lnTo>
                  <a:lnTo>
                    <a:pt x="0" y="398455"/>
                  </a:lnTo>
                  <a:lnTo>
                    <a:pt x="2662091" y="398455"/>
                  </a:lnTo>
                  <a:lnTo>
                    <a:pt x="2662091" y="601655"/>
                  </a:lnTo>
                  <a:lnTo>
                    <a:pt x="3068491" y="300827"/>
                  </a:lnTo>
                  <a:close/>
                </a:path>
              </a:pathLst>
            </a:custGeom>
            <a:solidFill>
              <a:srgbClr val="50D86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46050"/>
              <a:ext cx="2966891" cy="252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14668995" y="5302657"/>
            <a:ext cx="1407466" cy="670893"/>
            <a:chOff x="0" y="0"/>
            <a:chExt cx="1262210" cy="6016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2210" cy="601655"/>
            </a:xfrm>
            <a:custGeom>
              <a:avLst/>
              <a:gdLst/>
              <a:ahLst/>
              <a:cxnLst/>
              <a:rect r="r" b="b" t="t" l="l"/>
              <a:pathLst>
                <a:path h="601655" w="1262210">
                  <a:moveTo>
                    <a:pt x="1262210" y="300827"/>
                  </a:moveTo>
                  <a:lnTo>
                    <a:pt x="855810" y="0"/>
                  </a:lnTo>
                  <a:lnTo>
                    <a:pt x="855810" y="203200"/>
                  </a:lnTo>
                  <a:lnTo>
                    <a:pt x="0" y="203200"/>
                  </a:lnTo>
                  <a:lnTo>
                    <a:pt x="0" y="398455"/>
                  </a:lnTo>
                  <a:lnTo>
                    <a:pt x="855810" y="398455"/>
                  </a:lnTo>
                  <a:lnTo>
                    <a:pt x="855810" y="601655"/>
                  </a:lnTo>
                  <a:lnTo>
                    <a:pt x="1262210" y="300827"/>
                  </a:lnTo>
                  <a:close/>
                </a:path>
              </a:pathLst>
            </a:custGeom>
            <a:solidFill>
              <a:srgbClr val="50D86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1160610" cy="252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790106" y="6341836"/>
            <a:ext cx="4497893" cy="2559894"/>
          </a:xfrm>
          <a:custGeom>
            <a:avLst/>
            <a:gdLst/>
            <a:ahLst/>
            <a:cxnLst/>
            <a:rect r="r" b="b" t="t" l="l"/>
            <a:pathLst>
              <a:path h="2559894" w="4497893">
                <a:moveTo>
                  <a:pt x="0" y="0"/>
                </a:moveTo>
                <a:lnTo>
                  <a:pt x="4497893" y="0"/>
                </a:lnTo>
                <a:lnTo>
                  <a:pt x="4497893" y="2559894"/>
                </a:lnTo>
                <a:lnTo>
                  <a:pt x="0" y="25598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097136" y="2054526"/>
            <a:ext cx="5355254" cy="794033"/>
            <a:chOff x="0" y="0"/>
            <a:chExt cx="7140338" cy="105871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28575"/>
              <a:ext cx="7140338" cy="527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8"/>
                </a:lnSpc>
              </a:pPr>
              <a:r>
                <a:rPr lang="en-US" sz="2771">
                  <a:solidFill>
                    <a:srgbClr val="FFFFFF"/>
                  </a:solidFill>
                  <a:latin typeface="Ruda Bold"/>
                </a:rPr>
                <a:t>Perspective Transformation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3155"/>
              <a:ext cx="7140338" cy="395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9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430155" y="4479642"/>
            <a:ext cx="4458611" cy="909456"/>
            <a:chOff x="0" y="0"/>
            <a:chExt cx="5944815" cy="121260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38100"/>
              <a:ext cx="5944815" cy="585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6"/>
                </a:lnSpc>
              </a:pPr>
              <a:r>
                <a:rPr lang="en-US" sz="3069">
                  <a:solidFill>
                    <a:srgbClr val="FFFFFF"/>
                  </a:solidFill>
                  <a:latin typeface="Ruda Heavy"/>
                </a:rPr>
                <a:t>Front View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57133"/>
              <a:ext cx="5944815" cy="455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285996" y="9093555"/>
            <a:ext cx="4458611" cy="909456"/>
            <a:chOff x="0" y="0"/>
            <a:chExt cx="5944815" cy="121260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38100"/>
              <a:ext cx="5944815" cy="585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6"/>
                </a:lnSpc>
              </a:pPr>
              <a:r>
                <a:rPr lang="en-US" sz="3069">
                  <a:solidFill>
                    <a:srgbClr val="FFFFFF"/>
                  </a:solidFill>
                  <a:latin typeface="Ruda Heavy"/>
                </a:rPr>
                <a:t>Top View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57133"/>
              <a:ext cx="5944815" cy="455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5783717" y="7782717"/>
            <a:ext cx="2504283" cy="2504283"/>
          </a:xfrm>
          <a:custGeom>
            <a:avLst/>
            <a:gdLst/>
            <a:ahLst/>
            <a:cxnLst/>
            <a:rect r="r" b="b" t="t" l="l"/>
            <a:pathLst>
              <a:path h="2504283" w="2504283">
                <a:moveTo>
                  <a:pt x="2504283" y="0"/>
                </a:moveTo>
                <a:lnTo>
                  <a:pt x="0" y="0"/>
                </a:lnTo>
                <a:lnTo>
                  <a:pt x="0" y="2504283"/>
                </a:lnTo>
                <a:lnTo>
                  <a:pt x="2504283" y="2504283"/>
                </a:lnTo>
                <a:lnTo>
                  <a:pt x="2504283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0" y="8486"/>
            <a:ext cx="2068584" cy="2068584"/>
          </a:xfrm>
          <a:custGeom>
            <a:avLst/>
            <a:gdLst/>
            <a:ahLst/>
            <a:cxnLst/>
            <a:rect r="r" b="b" t="t" l="l"/>
            <a:pathLst>
              <a:path h="2068584" w="2068584">
                <a:moveTo>
                  <a:pt x="0" y="0"/>
                </a:moveTo>
                <a:lnTo>
                  <a:pt x="2068584" y="0"/>
                </a:lnTo>
                <a:lnTo>
                  <a:pt x="2068584" y="2068584"/>
                </a:lnTo>
                <a:lnTo>
                  <a:pt x="0" y="2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91165" y="1253154"/>
            <a:ext cx="8965344" cy="1647833"/>
            <a:chOff x="0" y="0"/>
            <a:chExt cx="11953792" cy="21971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150"/>
              <a:ext cx="11953792" cy="125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150"/>
                </a:lnSpc>
              </a:pPr>
              <a:r>
                <a:rPr lang="en-US" sz="6500">
                  <a:solidFill>
                    <a:srgbClr val="FFFFFF"/>
                  </a:solidFill>
                  <a:latin typeface="Ruda Heavy"/>
                </a:rPr>
                <a:t>Tap Detection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11310"/>
              <a:ext cx="1195379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-5400000">
            <a:off x="0" y="8312343"/>
            <a:ext cx="1974657" cy="1974657"/>
          </a:xfrm>
          <a:custGeom>
            <a:avLst/>
            <a:gdLst/>
            <a:ahLst/>
            <a:cxnLst/>
            <a:rect r="r" b="b" t="t" l="l"/>
            <a:pathLst>
              <a:path h="1974657" w="1974657">
                <a:moveTo>
                  <a:pt x="1974657" y="0"/>
                </a:moveTo>
                <a:lnTo>
                  <a:pt x="0" y="0"/>
                </a:lnTo>
                <a:lnTo>
                  <a:pt x="0" y="1974657"/>
                </a:lnTo>
                <a:lnTo>
                  <a:pt x="1974657" y="1974657"/>
                </a:lnTo>
                <a:lnTo>
                  <a:pt x="1974657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725279" y="2815012"/>
            <a:ext cx="12514258" cy="5878364"/>
            <a:chOff x="0" y="0"/>
            <a:chExt cx="16685678" cy="7837818"/>
          </a:xfrm>
        </p:grpSpPr>
        <p:sp>
          <p:nvSpPr>
            <p:cNvPr name="AutoShape 9" id="9"/>
            <p:cNvSpPr/>
            <p:nvPr/>
          </p:nvSpPr>
          <p:spPr>
            <a:xfrm>
              <a:off x="12640678" y="1951188"/>
              <a:ext cx="0" cy="2782103"/>
            </a:xfrm>
            <a:prstGeom prst="line">
              <a:avLst/>
            </a:prstGeom>
            <a:ln cap="flat" w="30654">
              <a:solidFill>
                <a:srgbClr val="30D68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0"/>
              <a:ext cx="8202442" cy="2003948"/>
              <a:chOff x="0" y="0"/>
              <a:chExt cx="1233777" cy="30142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33777" cy="301425"/>
              </a:xfrm>
              <a:custGeom>
                <a:avLst/>
                <a:gdLst/>
                <a:ahLst/>
                <a:cxnLst/>
                <a:rect r="r" b="b" t="t" l="l"/>
                <a:pathLst>
                  <a:path h="301425" w="1233777">
                    <a:moveTo>
                      <a:pt x="0" y="0"/>
                    </a:moveTo>
                    <a:lnTo>
                      <a:pt x="1233777" y="0"/>
                    </a:lnTo>
                    <a:lnTo>
                      <a:pt x="1233777" y="301425"/>
                    </a:lnTo>
                    <a:lnTo>
                      <a:pt x="0" y="301425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sq">
                <a:solidFill>
                  <a:srgbClr val="30D681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76200"/>
                <a:ext cx="1233777" cy="377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>
                    <a:solidFill>
                      <a:srgbClr val="FFFFFF"/>
                    </a:solidFill>
                    <a:latin typeface="Ruda Heavy"/>
                  </a:rPr>
                  <a:t>Check threshold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8202442" y="0"/>
              <a:ext cx="8483236" cy="2003948"/>
              <a:chOff x="0" y="0"/>
              <a:chExt cx="1276013" cy="30142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76013" cy="301425"/>
              </a:xfrm>
              <a:custGeom>
                <a:avLst/>
                <a:gdLst/>
                <a:ahLst/>
                <a:cxnLst/>
                <a:rect r="r" b="b" t="t" l="l"/>
                <a:pathLst>
                  <a:path h="301425" w="1276013">
                    <a:moveTo>
                      <a:pt x="0" y="0"/>
                    </a:moveTo>
                    <a:lnTo>
                      <a:pt x="1276013" y="0"/>
                    </a:lnTo>
                    <a:lnTo>
                      <a:pt x="1276013" y="301425"/>
                    </a:lnTo>
                    <a:lnTo>
                      <a:pt x="0" y="301425"/>
                    </a:lnTo>
                    <a:close/>
                  </a:path>
                </a:pathLst>
              </a:custGeom>
              <a:solidFill>
                <a:srgbClr val="30D68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76200"/>
                <a:ext cx="1276013" cy="3776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  <a:r>
                  <a:rPr lang="en-US" sz="3999">
                    <a:solidFill>
                      <a:srgbClr val="000000"/>
                    </a:solidFill>
                    <a:latin typeface="Ruda Heavy"/>
                  </a:rPr>
                  <a:t>key Detection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4101221" y="2003948"/>
              <a:ext cx="0" cy="2782103"/>
            </a:xfrm>
            <a:prstGeom prst="line">
              <a:avLst/>
            </a:prstGeom>
            <a:ln cap="flat" w="30654">
              <a:solidFill>
                <a:srgbClr val="30D6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1430440" y="4719377"/>
              <a:ext cx="5341562" cy="3118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7"/>
                </a:lnSpc>
              </a:pPr>
              <a:r>
                <a:rPr lang="en-US" sz="2655">
                  <a:solidFill>
                    <a:srgbClr val="FFFFFF"/>
                  </a:solidFill>
                  <a:latin typeface="Liberation Sans"/>
                </a:rPr>
                <a:t>we take change in y coordinate and i</a:t>
              </a:r>
              <a:r>
                <a:rPr lang="en-US" sz="2655">
                  <a:solidFill>
                    <a:srgbClr val="FFFFFF"/>
                  </a:solidFill>
                  <a:latin typeface="Liberation Sans"/>
                </a:rPr>
                <a:t>f the difference is greater than certain threshold then then the tap is detected.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987860" y="4719377"/>
              <a:ext cx="6912399" cy="2490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7"/>
                </a:lnSpc>
              </a:pPr>
              <a:r>
                <a:rPr lang="en-US" sz="2655">
                  <a:solidFill>
                    <a:srgbClr val="FFFFFF"/>
                  </a:solidFill>
                  <a:latin typeface="Liberation Sans"/>
                </a:rPr>
                <a:t>Determine if the finger whose threshold is cleared is present in the bounding boxes of the  the keyboard.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4327684" y="6326684"/>
            <a:ext cx="3960316" cy="3960316"/>
          </a:xfrm>
          <a:custGeom>
            <a:avLst/>
            <a:gdLst/>
            <a:ahLst/>
            <a:cxnLst/>
            <a:rect r="r" b="b" t="t" l="l"/>
            <a:pathLst>
              <a:path h="3960316" w="3960316">
                <a:moveTo>
                  <a:pt x="3960316" y="0"/>
                </a:moveTo>
                <a:lnTo>
                  <a:pt x="0" y="0"/>
                </a:lnTo>
                <a:lnTo>
                  <a:pt x="0" y="3960316"/>
                </a:lnTo>
                <a:lnTo>
                  <a:pt x="3960316" y="3960316"/>
                </a:lnTo>
                <a:lnTo>
                  <a:pt x="3960316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0" y="8486"/>
            <a:ext cx="2068584" cy="2068584"/>
          </a:xfrm>
          <a:custGeom>
            <a:avLst/>
            <a:gdLst/>
            <a:ahLst/>
            <a:cxnLst/>
            <a:rect r="r" b="b" t="t" l="l"/>
            <a:pathLst>
              <a:path h="2068584" w="2068584">
                <a:moveTo>
                  <a:pt x="0" y="0"/>
                </a:moveTo>
                <a:lnTo>
                  <a:pt x="2068584" y="0"/>
                </a:lnTo>
                <a:lnTo>
                  <a:pt x="2068584" y="2068584"/>
                </a:lnTo>
                <a:lnTo>
                  <a:pt x="0" y="2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61717" y="814177"/>
            <a:ext cx="8965344" cy="1709960"/>
            <a:chOff x="0" y="0"/>
            <a:chExt cx="11953792" cy="22799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953792" cy="133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589"/>
                </a:lnSpc>
              </a:pPr>
              <a:r>
                <a:rPr lang="en-US" sz="6899">
                  <a:solidFill>
                    <a:srgbClr val="FFFFFF"/>
                  </a:solidFill>
                  <a:latin typeface="Ruda Heavy"/>
                </a:rPr>
                <a:t>Sound Playing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94147"/>
              <a:ext cx="1195379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148695" y="3028063"/>
            <a:ext cx="7437264" cy="5724618"/>
            <a:chOff x="0" y="0"/>
            <a:chExt cx="9916353" cy="763282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96952" y="9525"/>
              <a:ext cx="6314922" cy="687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79"/>
                </a:lnSpc>
                <a:spcBef>
                  <a:spcPct val="0"/>
                </a:spcBef>
              </a:pPr>
              <a:r>
                <a:rPr lang="en-US" sz="3482">
                  <a:solidFill>
                    <a:srgbClr val="30D681"/>
                  </a:solidFill>
                  <a:latin typeface="Ruda Heavy"/>
                </a:rPr>
                <a:t>Detected keys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96952" y="821722"/>
              <a:ext cx="6314922" cy="528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Liberation Sans"/>
                </a:rPr>
                <a:t>we get a list of keys to be played.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96952" y="2569718"/>
              <a:ext cx="8719401" cy="683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52"/>
                </a:lnSpc>
                <a:spcBef>
                  <a:spcPct val="0"/>
                </a:spcBef>
              </a:pPr>
              <a:r>
                <a:rPr lang="en-US" sz="3377">
                  <a:solidFill>
                    <a:srgbClr val="30D681"/>
                  </a:solidFill>
                  <a:latin typeface="Ruda Heavy"/>
                </a:rPr>
                <a:t>PyGame for Sound playing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96952" y="3378035"/>
              <a:ext cx="8719401" cy="107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Liberation Sans"/>
                </a:rPr>
                <a:t>Pygame comes with a module called mixer with </a:t>
              </a:r>
            </a:p>
            <a:p>
              <a:pPr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Liberation Sans"/>
                </a:rPr>
                <a:t>which we can play audio files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280420" y="663622"/>
              <a:ext cx="0" cy="1881730"/>
            </a:xfrm>
            <a:prstGeom prst="line">
              <a:avLst/>
            </a:prstGeom>
            <a:ln cap="flat" w="13404">
              <a:solidFill>
                <a:srgbClr val="30D68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30028" y="175368"/>
              <a:ext cx="500786" cy="488254"/>
              <a:chOff x="0" y="0"/>
              <a:chExt cx="139425" cy="13593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9425" cy="135936"/>
              </a:xfrm>
              <a:custGeom>
                <a:avLst/>
                <a:gdLst/>
                <a:ahLst/>
                <a:cxnLst/>
                <a:rect r="r" b="b" t="t" l="l"/>
                <a:pathLst>
                  <a:path h="135936" w="139425">
                    <a:moveTo>
                      <a:pt x="69712" y="0"/>
                    </a:moveTo>
                    <a:cubicBezTo>
                      <a:pt x="31211" y="0"/>
                      <a:pt x="0" y="30430"/>
                      <a:pt x="0" y="67968"/>
                    </a:cubicBezTo>
                    <a:cubicBezTo>
                      <a:pt x="0" y="105505"/>
                      <a:pt x="31211" y="135936"/>
                      <a:pt x="69712" y="135936"/>
                    </a:cubicBezTo>
                    <a:cubicBezTo>
                      <a:pt x="108213" y="135936"/>
                      <a:pt x="139425" y="105505"/>
                      <a:pt x="139425" y="67968"/>
                    </a:cubicBezTo>
                    <a:cubicBezTo>
                      <a:pt x="139425" y="30430"/>
                      <a:pt x="108213" y="0"/>
                      <a:pt x="69712" y="0"/>
                    </a:cubicBezTo>
                    <a:close/>
                  </a:path>
                </a:pathLst>
              </a:custGeom>
              <a:solidFill>
                <a:srgbClr val="30D68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3071" y="-15831"/>
                <a:ext cx="113282" cy="139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30028" y="2545352"/>
              <a:ext cx="500786" cy="488254"/>
              <a:chOff x="0" y="0"/>
              <a:chExt cx="139425" cy="13593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9425" cy="135936"/>
              </a:xfrm>
              <a:custGeom>
                <a:avLst/>
                <a:gdLst/>
                <a:ahLst/>
                <a:cxnLst/>
                <a:rect r="r" b="b" t="t" l="l"/>
                <a:pathLst>
                  <a:path h="135936" w="139425">
                    <a:moveTo>
                      <a:pt x="69712" y="0"/>
                    </a:moveTo>
                    <a:cubicBezTo>
                      <a:pt x="31211" y="0"/>
                      <a:pt x="0" y="30430"/>
                      <a:pt x="0" y="67968"/>
                    </a:cubicBezTo>
                    <a:cubicBezTo>
                      <a:pt x="0" y="105505"/>
                      <a:pt x="31211" y="135936"/>
                      <a:pt x="69712" y="135936"/>
                    </a:cubicBezTo>
                    <a:cubicBezTo>
                      <a:pt x="108213" y="135936"/>
                      <a:pt x="139425" y="105505"/>
                      <a:pt x="139425" y="67968"/>
                    </a:cubicBezTo>
                    <a:cubicBezTo>
                      <a:pt x="139425" y="30430"/>
                      <a:pt x="108213" y="0"/>
                      <a:pt x="69712" y="0"/>
                    </a:cubicBezTo>
                    <a:close/>
                  </a:path>
                </a:pathLst>
              </a:custGeom>
              <a:solidFill>
                <a:srgbClr val="30D68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3071" y="-15831"/>
                <a:ext cx="113282" cy="139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265407" y="3069584"/>
              <a:ext cx="0" cy="1994560"/>
            </a:xfrm>
            <a:prstGeom prst="line">
              <a:avLst/>
            </a:prstGeom>
            <a:ln cap="flat" w="13404">
              <a:solidFill>
                <a:srgbClr val="30D68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0" id="20"/>
            <p:cNvGrpSpPr/>
            <p:nvPr/>
          </p:nvGrpSpPr>
          <p:grpSpPr>
            <a:xfrm rot="0">
              <a:off x="0" y="2552054"/>
              <a:ext cx="530813" cy="517530"/>
              <a:chOff x="0" y="0"/>
              <a:chExt cx="139425" cy="13593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39425" cy="135936"/>
              </a:xfrm>
              <a:custGeom>
                <a:avLst/>
                <a:gdLst/>
                <a:ahLst/>
                <a:cxnLst/>
                <a:rect r="r" b="b" t="t" l="l"/>
                <a:pathLst>
                  <a:path h="135936" w="139425">
                    <a:moveTo>
                      <a:pt x="69712" y="0"/>
                    </a:moveTo>
                    <a:cubicBezTo>
                      <a:pt x="31211" y="0"/>
                      <a:pt x="0" y="30430"/>
                      <a:pt x="0" y="67968"/>
                    </a:cubicBezTo>
                    <a:cubicBezTo>
                      <a:pt x="0" y="105505"/>
                      <a:pt x="31211" y="135936"/>
                      <a:pt x="69712" y="135936"/>
                    </a:cubicBezTo>
                    <a:cubicBezTo>
                      <a:pt x="108213" y="135936"/>
                      <a:pt x="139425" y="105505"/>
                      <a:pt x="139425" y="67968"/>
                    </a:cubicBezTo>
                    <a:cubicBezTo>
                      <a:pt x="139425" y="30430"/>
                      <a:pt x="108213" y="0"/>
                      <a:pt x="69712" y="0"/>
                    </a:cubicBezTo>
                    <a:close/>
                  </a:path>
                </a:pathLst>
              </a:custGeom>
              <a:solidFill>
                <a:srgbClr val="30D681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3071" y="-15831"/>
                <a:ext cx="113282" cy="139023"/>
              </a:xfrm>
              <a:prstGeom prst="rect">
                <a:avLst/>
              </a:prstGeom>
            </p:spPr>
            <p:txBody>
              <a:bodyPr anchor="ctr" rtlCol="false" tIns="53846" lIns="53846" bIns="53846" rIns="53846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5064144"/>
              <a:ext cx="530813" cy="517530"/>
              <a:chOff x="0" y="0"/>
              <a:chExt cx="139425" cy="13593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9425" cy="135936"/>
              </a:xfrm>
              <a:custGeom>
                <a:avLst/>
                <a:gdLst/>
                <a:ahLst/>
                <a:cxnLst/>
                <a:rect r="r" b="b" t="t" l="l"/>
                <a:pathLst>
                  <a:path h="135936" w="139425">
                    <a:moveTo>
                      <a:pt x="69712" y="0"/>
                    </a:moveTo>
                    <a:cubicBezTo>
                      <a:pt x="31211" y="0"/>
                      <a:pt x="0" y="30430"/>
                      <a:pt x="0" y="67968"/>
                    </a:cubicBezTo>
                    <a:cubicBezTo>
                      <a:pt x="0" y="105505"/>
                      <a:pt x="31211" y="135936"/>
                      <a:pt x="69712" y="135936"/>
                    </a:cubicBezTo>
                    <a:cubicBezTo>
                      <a:pt x="108213" y="135936"/>
                      <a:pt x="139425" y="105505"/>
                      <a:pt x="139425" y="67968"/>
                    </a:cubicBezTo>
                    <a:cubicBezTo>
                      <a:pt x="139425" y="30430"/>
                      <a:pt x="108213" y="0"/>
                      <a:pt x="69712" y="0"/>
                    </a:cubicBezTo>
                    <a:close/>
                  </a:path>
                </a:pathLst>
              </a:custGeom>
              <a:solidFill>
                <a:srgbClr val="30D681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3071" y="-15831"/>
                <a:ext cx="113282" cy="139023"/>
              </a:xfrm>
              <a:prstGeom prst="rect">
                <a:avLst/>
              </a:prstGeom>
            </p:spPr>
            <p:txBody>
              <a:bodyPr anchor="ctr" rtlCol="false" tIns="53846" lIns="53846" bIns="53846" rIns="53846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338958" y="5193392"/>
              <a:ext cx="8577394" cy="687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79"/>
                </a:lnSpc>
                <a:spcBef>
                  <a:spcPct val="0"/>
                </a:spcBef>
              </a:pPr>
              <a:r>
                <a:rPr lang="en-US" sz="3482">
                  <a:solidFill>
                    <a:srgbClr val="30D681"/>
                  </a:solidFill>
                  <a:latin typeface="Ruda Heavy"/>
                </a:rPr>
                <a:t>Avoiding interference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38958" y="6005589"/>
              <a:ext cx="8577394" cy="1627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322">
                  <a:solidFill>
                    <a:srgbClr val="FFFFFF"/>
                  </a:solidFill>
                  <a:latin typeface="Liberation Sans"/>
                </a:rPr>
                <a:t>This occurs when the same key is pressed for a vey long time. we removed such problems by checking for the last key.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4327684" y="6326684"/>
            <a:ext cx="3960316" cy="3960316"/>
          </a:xfrm>
          <a:custGeom>
            <a:avLst/>
            <a:gdLst/>
            <a:ahLst/>
            <a:cxnLst/>
            <a:rect r="r" b="b" t="t" l="l"/>
            <a:pathLst>
              <a:path h="3960316" w="3960316">
                <a:moveTo>
                  <a:pt x="3960316" y="0"/>
                </a:moveTo>
                <a:lnTo>
                  <a:pt x="0" y="0"/>
                </a:lnTo>
                <a:lnTo>
                  <a:pt x="0" y="3960316"/>
                </a:lnTo>
                <a:lnTo>
                  <a:pt x="3960316" y="3960316"/>
                </a:lnTo>
                <a:lnTo>
                  <a:pt x="3960316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0" y="8486"/>
            <a:ext cx="2068584" cy="2068584"/>
          </a:xfrm>
          <a:custGeom>
            <a:avLst/>
            <a:gdLst/>
            <a:ahLst/>
            <a:cxnLst/>
            <a:rect r="r" b="b" t="t" l="l"/>
            <a:pathLst>
              <a:path h="2068584" w="2068584">
                <a:moveTo>
                  <a:pt x="0" y="0"/>
                </a:moveTo>
                <a:lnTo>
                  <a:pt x="2068584" y="0"/>
                </a:lnTo>
                <a:lnTo>
                  <a:pt x="2068584" y="2068584"/>
                </a:lnTo>
                <a:lnTo>
                  <a:pt x="0" y="206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580" t="0" r="580" b="0"/>
          <a:stretch>
            <a:fillRect/>
          </a:stretch>
        </p:blipFill>
        <p:spPr>
          <a:xfrm flipH="false" flipV="false" rot="0">
            <a:off x="3001501" y="2931506"/>
            <a:ext cx="11912907" cy="679035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426303" y="1028700"/>
            <a:ext cx="14332122" cy="1647833"/>
            <a:chOff x="0" y="0"/>
            <a:chExt cx="19109495" cy="219711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7150"/>
              <a:ext cx="19109495" cy="125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150"/>
                </a:lnSpc>
              </a:pPr>
              <a:r>
                <a:rPr lang="en-US" sz="6500">
                  <a:solidFill>
                    <a:srgbClr val="FFFFFF"/>
                  </a:solidFill>
                  <a:latin typeface="Ruda Heavy"/>
                </a:rPr>
                <a:t>Demo Video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1310"/>
              <a:ext cx="1910949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Liberation Sans"/>
                </a:rPr>
                <a:t>Github Link -https://github.com/NAGAMALLYSRUJAN2329/vir_piano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DAF7819tBWo</dc:identifier>
  <dcterms:modified xsi:type="dcterms:W3CDTF">2011-08-01T06:04:30Z</dcterms:modified>
  <cp:revision>1</cp:revision>
  <dc:title>Project Proposal Business Presentation in Black Green Grey Simple Corporate Dark Style</dc:title>
</cp:coreProperties>
</file>